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8" r:id="rId3"/>
    <p:sldId id="259" r:id="rId4"/>
    <p:sldId id="260" r:id="rId5"/>
    <p:sldId id="264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5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10834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67208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507855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01005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911423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316310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77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440133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340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63968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8414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0325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10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01299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3943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0292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7773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7CEDBCD-C46D-46EA-BADC-7550FDEAEB7E}" type="datetimeFigureOut">
              <a:rPr lang="en-SG" smtClean="0"/>
              <a:t>6/8/2020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6865CCE-15FD-4FCE-AB42-F6F2936E941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531408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tulapra/Emotion-detection" TargetMode="External"/><Relationship Id="rId2" Type="http://schemas.openxmlformats.org/officeDocument/2006/relationships/hyperlink" Target="https://towardsdatascience.com/emotion-detection-a-machine-learning-project-f7431f652b1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ohyicong/emotion-detectio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6B94E-B104-4FB2-AFE4-9543680A34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Facial Emotion Recognition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9F0D7E-81F1-4190-B92F-7482AF148A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46813"/>
            <a:ext cx="2146041" cy="311187"/>
          </a:xfrm>
        </p:spPr>
        <p:txBody>
          <a:bodyPr>
            <a:normAutofit/>
          </a:bodyPr>
          <a:lstStyle/>
          <a:p>
            <a:r>
              <a:rPr lang="en-US" sz="1200" dirty="0"/>
              <a:t>Prepared by: Chan Yik Siong</a:t>
            </a:r>
            <a:endParaRPr lang="en-SG" sz="1200" dirty="0"/>
          </a:p>
        </p:txBody>
      </p:sp>
    </p:spTree>
    <p:extLst>
      <p:ext uri="{BB962C8B-B14F-4D97-AF65-F5344CB8AC3E}">
        <p14:creationId xmlns:p14="http://schemas.microsoft.com/office/powerpoint/2010/main" val="1034082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502C8-CB43-4836-B58A-BD6A899FF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/>
          <a:lstStyle/>
          <a:p>
            <a:r>
              <a:rPr lang="en-US" dirty="0"/>
              <a:t>Convolution Neural Networks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162244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E4D4-03A5-40B6-A2FA-1B94A4296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Classifier Approach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3956D-9C6E-45FE-84AA-6A1BD9410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 features from grayscale image to determine facial emotions</a:t>
            </a:r>
          </a:p>
          <a:p>
            <a:r>
              <a:rPr lang="en-US" dirty="0"/>
              <a:t>Done using </a:t>
            </a:r>
            <a:r>
              <a:rPr lang="en-US" dirty="0" err="1"/>
              <a:t>ConvNet</a:t>
            </a:r>
            <a:r>
              <a:rPr lang="en-US" dirty="0"/>
              <a:t> and classifying it into 7 categories</a:t>
            </a:r>
          </a:p>
          <a:p>
            <a:r>
              <a:rPr lang="en-US" dirty="0"/>
              <a:t>Libraries used to setup and train model</a:t>
            </a:r>
          </a:p>
          <a:p>
            <a:pPr lvl="1"/>
            <a:r>
              <a:rPr lang="en-US" dirty="0" err="1"/>
              <a:t>Keras</a:t>
            </a:r>
            <a:r>
              <a:rPr lang="en-US" dirty="0"/>
              <a:t> from </a:t>
            </a:r>
            <a:r>
              <a:rPr lang="en-US" dirty="0" err="1"/>
              <a:t>tensorflow</a:t>
            </a:r>
            <a:endParaRPr lang="en-US" dirty="0"/>
          </a:p>
          <a:p>
            <a:r>
              <a:rPr lang="en-SG" dirty="0"/>
              <a:t>Dropout added to help with overfitting </a:t>
            </a:r>
            <a:br>
              <a:rPr lang="en-SG" dirty="0"/>
            </a:br>
            <a:r>
              <a:rPr lang="en-SG" dirty="0"/>
              <a:t>issues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7D7F66-F083-437D-9E63-423EC6EA1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024" y="3597885"/>
            <a:ext cx="5667768" cy="26505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5B831B-8FFC-4432-B90A-85C69AF7F608}"/>
              </a:ext>
            </a:extLst>
          </p:cNvPr>
          <p:cNvSpPr txBox="1"/>
          <p:nvPr/>
        </p:nvSpPr>
        <p:spPr>
          <a:xfrm>
            <a:off x="5894024" y="3228553"/>
            <a:ext cx="143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Model Setup</a:t>
            </a:r>
            <a:endParaRPr lang="en-SG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126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E4D4-03A5-40B6-A2FA-1B94A4296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Classifier Approach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3956D-9C6E-45FE-84AA-6A1BD9410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828528" cy="4058751"/>
          </a:xfrm>
        </p:spPr>
        <p:txBody>
          <a:bodyPr/>
          <a:lstStyle/>
          <a:p>
            <a:r>
              <a:rPr lang="en-US" dirty="0"/>
              <a:t>Trained the model with 50 epochs, learning rate of 0.0001 and batch size of 32 </a:t>
            </a:r>
          </a:p>
          <a:p>
            <a:r>
              <a:rPr lang="en-US" dirty="0"/>
              <a:t>Validation data convergences early on and achieved an accuracy of 60%</a:t>
            </a:r>
          </a:p>
          <a:p>
            <a:r>
              <a:rPr lang="en-US" dirty="0"/>
              <a:t>Model overfits to the training data significantly</a:t>
            </a:r>
          </a:p>
          <a:p>
            <a:r>
              <a:rPr lang="en-US" dirty="0"/>
              <a:t>Accuracy could be improved with better layers</a:t>
            </a:r>
          </a:p>
          <a:p>
            <a:r>
              <a:rPr lang="en-US" dirty="0"/>
              <a:t>Dataset could be more equalized </a:t>
            </a:r>
            <a:br>
              <a:rPr lang="en-US" dirty="0"/>
            </a:br>
            <a:r>
              <a:rPr lang="en-US" dirty="0"/>
              <a:t>to achieve better results </a:t>
            </a:r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249900-B71B-4116-8328-18E19DEF8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488" y="1732449"/>
            <a:ext cx="4446717" cy="32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641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94517-CD01-42FE-A3FB-821CADD2A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Detection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61426-5D25-4061-96E8-BB1BE685D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</a:t>
            </a:r>
            <a:r>
              <a:rPr lang="en-US" dirty="0" err="1"/>
              <a:t>opencv</a:t>
            </a:r>
            <a:r>
              <a:rPr lang="en-US" dirty="0"/>
              <a:t> cascade classifier, haarcascade_frontalface_default.xml, to detect faces</a:t>
            </a:r>
          </a:p>
          <a:p>
            <a:r>
              <a:rPr lang="en-US" dirty="0"/>
              <a:t>Loaded the weights from model </a:t>
            </a:r>
          </a:p>
          <a:p>
            <a:r>
              <a:rPr lang="en-US" dirty="0"/>
              <a:t>Run real time detection to predict emotion from current image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40758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4CFE-5BBE-450B-8D2A-6947856A0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n-SG" dirty="0"/>
          </a:p>
        </p:txBody>
      </p:sp>
      <p:pic>
        <p:nvPicPr>
          <p:cNvPr id="5" name="Content Placeholder 4" descr="A group of women posing for a photo&#10;&#10;Description automatically generated">
            <a:extLst>
              <a:ext uri="{FF2B5EF4-FFF2-40B4-BE49-F238E27FC236}">
                <a16:creationId xmlns:a16="http://schemas.microsoft.com/office/drawing/2014/main" id="{38F2EA3B-A0B0-424E-A6D9-F6DB07B64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94" y="2103641"/>
            <a:ext cx="5392366" cy="3774656"/>
          </a:xfrm>
        </p:spPr>
      </p:pic>
      <p:pic>
        <p:nvPicPr>
          <p:cNvPr id="7" name="Picture 6" descr="A person wearing a hat&#10;&#10;Description automatically generated">
            <a:extLst>
              <a:ext uri="{FF2B5EF4-FFF2-40B4-BE49-F238E27FC236}">
                <a16:creationId xmlns:a16="http://schemas.microsoft.com/office/drawing/2014/main" id="{44671523-CBE5-4402-A2FC-DFAAC00E1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642" y="2103641"/>
            <a:ext cx="5392366" cy="377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98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391B8-6E36-4C36-BFEA-530CDE4CD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Examples</a:t>
            </a:r>
          </a:p>
        </p:txBody>
      </p:sp>
      <p:pic>
        <p:nvPicPr>
          <p:cNvPr id="7" name="Video Example">
            <a:hlinkClick r:id="" action="ppaction://media"/>
            <a:extLst>
              <a:ext uri="{FF2B5EF4-FFF2-40B4-BE49-F238E27FC236}">
                <a16:creationId xmlns:a16="http://schemas.microsoft.com/office/drawing/2014/main" id="{E4B7A702-2F32-4E97-9F50-2760A59FAD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96241" y="1580050"/>
            <a:ext cx="5599517" cy="4496848"/>
          </a:xfrm>
        </p:spPr>
      </p:pic>
    </p:spTree>
    <p:extLst>
      <p:ext uri="{BB962C8B-B14F-4D97-AF65-F5344CB8AC3E}">
        <p14:creationId xmlns:p14="http://schemas.microsoft.com/office/powerpoint/2010/main" val="88495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D1BF7-17B7-460D-A4FF-2B6B6311C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333AD-1DB1-46A9-B38A-68B37433F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sz="1400" dirty="0">
                <a:effectLst/>
              </a:rPr>
              <a:t>Raut, N. (2018). </a:t>
            </a:r>
            <a:r>
              <a:rPr lang="en-SG" sz="1400" i="1" dirty="0">
                <a:effectLst/>
              </a:rPr>
              <a:t>Facial Emotion Recognition Using Machine Learning</a:t>
            </a:r>
            <a:r>
              <a:rPr lang="en-SG" sz="1400" dirty="0">
                <a:effectLst/>
              </a:rPr>
              <a:t> [Scholarly project]. In </a:t>
            </a:r>
            <a:r>
              <a:rPr lang="en-SG" sz="1400" i="1" dirty="0">
                <a:effectLst/>
              </a:rPr>
              <a:t>SJSU </a:t>
            </a:r>
            <a:r>
              <a:rPr lang="en-SG" sz="1400" i="1" dirty="0" err="1">
                <a:effectLst/>
              </a:rPr>
              <a:t>ScholarWorks</a:t>
            </a:r>
            <a:r>
              <a:rPr lang="en-SG" sz="1400" dirty="0">
                <a:effectLst/>
              </a:rPr>
              <a:t>. Retrieved August 06, 2020, from https://scholarworks.sjsu.edu/cgi/viewcontent.cgi?article=1643&amp;context=etd_projects</a:t>
            </a:r>
          </a:p>
          <a:p>
            <a:r>
              <a:rPr lang="en-SG" sz="1400" dirty="0">
                <a:effectLst/>
              </a:rPr>
              <a:t>Gupta, A. (2019, December 29). Emotion Detection: A Machine Learning project. Retrieved August 06, 2020, from </a:t>
            </a:r>
            <a:r>
              <a:rPr lang="en-SG" sz="1400" dirty="0">
                <a:effectLst/>
                <a:hlinkClick r:id="rId2"/>
              </a:rPr>
              <a:t>https://towardsdatascience.com/emotion-detection-a-machine-learning-project-f7431f652b1f</a:t>
            </a:r>
            <a:endParaRPr lang="en-SG" sz="1400" dirty="0">
              <a:effectLst/>
            </a:endParaRPr>
          </a:p>
          <a:p>
            <a:r>
              <a:rPr lang="en-SG" sz="1400" dirty="0">
                <a:hlinkClick r:id="rId3"/>
              </a:rPr>
              <a:t>https://github.com/atulapra/Emotion-detection</a:t>
            </a:r>
            <a:endParaRPr lang="en-SG" sz="1400" dirty="0"/>
          </a:p>
          <a:p>
            <a:r>
              <a:rPr lang="en-SG" sz="1400" dirty="0">
                <a:hlinkClick r:id="rId4"/>
              </a:rPr>
              <a:t>https://github.com/ohyicong/emotion-detection</a:t>
            </a:r>
            <a:endParaRPr lang="en-SG" sz="1400" dirty="0">
              <a:effectLst/>
            </a:endParaRP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46560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2F67-9A29-4874-AF82-1ED54693E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Classifier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6E660-1386-47FC-A60E-A8A641DE0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is to classify facial expression into 7 categories</a:t>
            </a:r>
          </a:p>
          <a:p>
            <a:pPr lvl="1"/>
            <a:r>
              <a:rPr lang="en-SG" dirty="0"/>
              <a:t>Angry</a:t>
            </a:r>
          </a:p>
          <a:p>
            <a:pPr lvl="1"/>
            <a:r>
              <a:rPr lang="en-SG" dirty="0"/>
              <a:t>Disgusted</a:t>
            </a:r>
          </a:p>
          <a:p>
            <a:pPr lvl="1"/>
            <a:r>
              <a:rPr lang="en-SG" dirty="0"/>
              <a:t>Fearful</a:t>
            </a:r>
          </a:p>
          <a:p>
            <a:pPr lvl="1"/>
            <a:r>
              <a:rPr lang="en-SG" dirty="0"/>
              <a:t>Happy</a:t>
            </a:r>
          </a:p>
          <a:p>
            <a:pPr lvl="1"/>
            <a:r>
              <a:rPr lang="en-SG" dirty="0"/>
              <a:t>Neutral</a:t>
            </a:r>
          </a:p>
          <a:p>
            <a:pPr lvl="1"/>
            <a:r>
              <a:rPr lang="en-SG" dirty="0"/>
              <a:t>Sad</a:t>
            </a:r>
          </a:p>
          <a:p>
            <a:pPr lvl="1"/>
            <a:r>
              <a:rPr lang="en-SG" dirty="0"/>
              <a:t>Surprised</a:t>
            </a:r>
          </a:p>
          <a:p>
            <a:r>
              <a:rPr lang="en-SG" dirty="0"/>
              <a:t>Used </a:t>
            </a:r>
            <a:r>
              <a:rPr lang="en-SG" b="1" dirty="0"/>
              <a:t>dataset</a:t>
            </a:r>
            <a:r>
              <a:rPr lang="en-SG" dirty="0"/>
              <a:t> from FER2013 to train models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03239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DABE4-932E-4E87-9EA1-6C867FF78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>
            <a:normAutofit fontScale="90000"/>
          </a:bodyPr>
          <a:lstStyle/>
          <a:p>
            <a:r>
              <a:rPr lang="en-US" dirty="0"/>
              <a:t>Two approaches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Linear vs Non-linear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571787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E4D4-03A5-40B6-A2FA-1B94A4296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Classifier Approach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3956D-9C6E-45FE-84AA-6A1BD9410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6632759" cy="4058751"/>
          </a:xfrm>
        </p:spPr>
        <p:txBody>
          <a:bodyPr/>
          <a:lstStyle/>
          <a:p>
            <a:r>
              <a:rPr lang="en-US" dirty="0"/>
              <a:t>Analyzing the </a:t>
            </a:r>
            <a:r>
              <a:rPr lang="en-US" b="1" dirty="0"/>
              <a:t>distance</a:t>
            </a:r>
            <a:r>
              <a:rPr lang="en-US" dirty="0"/>
              <a:t> and </a:t>
            </a:r>
            <a:r>
              <a:rPr lang="en-US" b="1" dirty="0"/>
              <a:t>area</a:t>
            </a:r>
            <a:r>
              <a:rPr lang="en-US" dirty="0"/>
              <a:t> between facial features</a:t>
            </a:r>
          </a:p>
          <a:p>
            <a:pPr lvl="1"/>
            <a:r>
              <a:rPr lang="en-SG" dirty="0"/>
              <a:t>Distance between eyes and eyebrows</a:t>
            </a:r>
          </a:p>
          <a:p>
            <a:pPr lvl="1"/>
            <a:r>
              <a:rPr lang="en-SG" dirty="0"/>
              <a:t>Distance between eyebrows</a:t>
            </a:r>
          </a:p>
          <a:p>
            <a:pPr lvl="1"/>
            <a:r>
              <a:rPr lang="en-SG" dirty="0"/>
              <a:t>Area of mouth and eyes</a:t>
            </a:r>
          </a:p>
          <a:p>
            <a:r>
              <a:rPr lang="en-US" b="1" dirty="0"/>
              <a:t>Eyebrows</a:t>
            </a:r>
            <a:r>
              <a:rPr lang="en-US" dirty="0"/>
              <a:t> and </a:t>
            </a:r>
            <a:r>
              <a:rPr lang="en-US" b="1" dirty="0"/>
              <a:t>mouth</a:t>
            </a:r>
            <a:r>
              <a:rPr lang="en-US" dirty="0"/>
              <a:t> are the key facial features </a:t>
            </a:r>
            <a:br>
              <a:rPr lang="en-US" dirty="0"/>
            </a:br>
            <a:r>
              <a:rPr lang="en-US" dirty="0"/>
              <a:t>as those have </a:t>
            </a:r>
            <a:r>
              <a:rPr lang="en-US" b="1" dirty="0"/>
              <a:t>major changes </a:t>
            </a:r>
            <a:r>
              <a:rPr lang="en-US" dirty="0"/>
              <a:t>between emotions</a:t>
            </a:r>
          </a:p>
          <a:p>
            <a:r>
              <a:rPr lang="en-SG" dirty="0"/>
              <a:t>Set these features for the emotions and classify it </a:t>
            </a:r>
            <a:br>
              <a:rPr lang="en-SG" dirty="0"/>
            </a:br>
            <a:r>
              <a:rPr lang="en-SG" dirty="0"/>
              <a:t>with images of similar features</a:t>
            </a:r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50143F7-220A-48F5-9C10-76434972B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494" y="2883159"/>
            <a:ext cx="4632064" cy="3365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270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CFC4-B1A4-47F5-A9BC-5EED34FFD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Classifier Approach - Code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4D64A-04C0-4581-A661-4A28C15FD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</a:t>
            </a:r>
            <a:r>
              <a:rPr lang="en-US" dirty="0" err="1"/>
              <a:t>dlib</a:t>
            </a:r>
            <a:r>
              <a:rPr lang="en-US" dirty="0"/>
              <a:t> shape predictor and </a:t>
            </a:r>
            <a:r>
              <a:rPr lang="en-SG" dirty="0"/>
              <a:t>shape_predictor_68_face_landmarks.dat to extract facial feature</a:t>
            </a:r>
          </a:p>
          <a:p>
            <a:r>
              <a:rPr lang="en-SG" dirty="0"/>
              <a:t>Landmarks indices contain specific facial feature points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6A33F22-8AEF-4B6F-BF15-C78965E8C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85" y="2995595"/>
            <a:ext cx="6535181" cy="325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173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3">
            <a:extLst>
              <a:ext uri="{FF2B5EF4-FFF2-40B4-BE49-F238E27FC236}">
                <a16:creationId xmlns:a16="http://schemas.microsoft.com/office/drawing/2014/main" id="{A7A59776-5948-400C-9935-7464561E8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CDD565-7AF8-45D3-A2E9-C3CA67DE2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3" y="609600"/>
            <a:ext cx="3108960" cy="2362610"/>
          </a:xfrm>
        </p:spPr>
        <p:txBody>
          <a:bodyPr>
            <a:normAutofit/>
          </a:bodyPr>
          <a:lstStyle/>
          <a:p>
            <a:pPr algn="r"/>
            <a:r>
              <a:rPr lang="en-US" sz="2800" dirty="0"/>
              <a:t>Linear Classifier Approach</a:t>
            </a:r>
            <a:endParaRPr lang="en-SG" sz="2800" dirty="0"/>
          </a:p>
        </p:txBody>
      </p:sp>
      <p:pic>
        <p:nvPicPr>
          <p:cNvPr id="11" name="Content Placeholder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7D8854BF-FD74-4B99-9F68-53AA6179E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042" y="4002831"/>
            <a:ext cx="2962608" cy="2090059"/>
          </a:xfr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6F7BBF-0019-40B1-AE4B-545514C80C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41" y="3996064"/>
            <a:ext cx="3185538" cy="2090059"/>
          </a:xfrm>
          <a:prstGeom prst="rect">
            <a:avLst/>
          </a:prstGeom>
        </p:spPr>
      </p:pic>
      <p:pic>
        <p:nvPicPr>
          <p:cNvPr id="17" name="Picture 1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3E724D1C-DB78-4D68-889A-974B0889B9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413" y="4002833"/>
            <a:ext cx="3160226" cy="2090058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8A83234F-038E-4851-BBF7-46F6B0E0C03B}"/>
              </a:ext>
            </a:extLst>
          </p:cNvPr>
          <p:cNvSpPr txBox="1">
            <a:spLocks/>
          </p:cNvSpPr>
          <p:nvPr/>
        </p:nvSpPr>
        <p:spPr>
          <a:xfrm>
            <a:off x="1315616" y="1168582"/>
            <a:ext cx="6690050" cy="241322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SG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4BEC455B-3FF4-46C2-8447-F6FFB6859DFA}"/>
              </a:ext>
            </a:extLst>
          </p:cNvPr>
          <p:cNvSpPr txBox="1">
            <a:spLocks/>
          </p:cNvSpPr>
          <p:nvPr/>
        </p:nvSpPr>
        <p:spPr>
          <a:xfrm>
            <a:off x="4423205" y="1399624"/>
            <a:ext cx="7164922" cy="218218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Three linear classification algorithms performed</a:t>
            </a:r>
          </a:p>
          <a:p>
            <a:pPr lvl="1"/>
            <a:r>
              <a:rPr lang="en-US" dirty="0"/>
              <a:t>K-Nearest Neighbor</a:t>
            </a:r>
          </a:p>
          <a:p>
            <a:pPr lvl="1"/>
            <a:r>
              <a:rPr lang="en-US" dirty="0"/>
              <a:t>Decision Tree</a:t>
            </a:r>
          </a:p>
          <a:p>
            <a:pPr lvl="1"/>
            <a:r>
              <a:rPr lang="en-US" dirty="0"/>
              <a:t>Random Forest</a:t>
            </a:r>
            <a:endParaRPr lang="en-SG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65A51731-6595-4965-8DA5-DA5607DFB39F}"/>
              </a:ext>
            </a:extLst>
          </p:cNvPr>
          <p:cNvSpPr txBox="1">
            <a:spLocks/>
          </p:cNvSpPr>
          <p:nvPr/>
        </p:nvSpPr>
        <p:spPr>
          <a:xfrm>
            <a:off x="0" y="4035657"/>
            <a:ext cx="4937733" cy="189155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SG" sz="2200" dirty="0"/>
              <a:t>0 – angry</a:t>
            </a:r>
          </a:p>
          <a:p>
            <a:pPr lvl="1"/>
            <a:r>
              <a:rPr lang="en-SG" sz="2200" dirty="0"/>
              <a:t>1 – disgusted</a:t>
            </a:r>
          </a:p>
          <a:p>
            <a:pPr lvl="1"/>
            <a:r>
              <a:rPr lang="en-SG" sz="2200" dirty="0"/>
              <a:t>2 – fearful</a:t>
            </a:r>
          </a:p>
          <a:p>
            <a:pPr lvl="1"/>
            <a:r>
              <a:rPr lang="en-SG" sz="2200" dirty="0"/>
              <a:t>3 – happy </a:t>
            </a:r>
          </a:p>
          <a:p>
            <a:pPr lvl="1"/>
            <a:r>
              <a:rPr lang="en-SG" sz="2200" dirty="0"/>
              <a:t>4 – neutral</a:t>
            </a:r>
          </a:p>
          <a:p>
            <a:pPr lvl="1"/>
            <a:r>
              <a:rPr lang="en-SG" sz="2200" dirty="0"/>
              <a:t>5 – sad</a:t>
            </a:r>
          </a:p>
          <a:p>
            <a:pPr lvl="1"/>
            <a:r>
              <a:rPr lang="en-SG" sz="2200" dirty="0"/>
              <a:t>6 - surprised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10140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DD565-7AF8-45D3-A2E9-C3CA67DE2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3" y="609600"/>
            <a:ext cx="3108960" cy="2362610"/>
          </a:xfrm>
        </p:spPr>
        <p:txBody>
          <a:bodyPr>
            <a:normAutofit/>
          </a:bodyPr>
          <a:lstStyle/>
          <a:p>
            <a:pPr algn="r"/>
            <a:r>
              <a:rPr lang="en-US" sz="2800" dirty="0"/>
              <a:t>Linear Classifier Approach</a:t>
            </a:r>
            <a:endParaRPr lang="en-SG" sz="2800" dirty="0"/>
          </a:p>
        </p:txBody>
      </p:sp>
      <p:pic>
        <p:nvPicPr>
          <p:cNvPr id="11" name="Content Placeholder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7D8854BF-FD74-4B99-9F68-53AA6179E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042" y="4002831"/>
            <a:ext cx="2962608" cy="2090059"/>
          </a:xfr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6F7BBF-0019-40B1-AE4B-545514C80C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41" y="3996064"/>
            <a:ext cx="3185538" cy="2090059"/>
          </a:xfrm>
          <a:prstGeom prst="rect">
            <a:avLst/>
          </a:prstGeom>
        </p:spPr>
      </p:pic>
      <p:pic>
        <p:nvPicPr>
          <p:cNvPr id="17" name="Picture 1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3E724D1C-DB78-4D68-889A-974B0889B9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413" y="4002833"/>
            <a:ext cx="3160226" cy="2090058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8A83234F-038E-4851-BBF7-46F6B0E0C03B}"/>
              </a:ext>
            </a:extLst>
          </p:cNvPr>
          <p:cNvSpPr txBox="1">
            <a:spLocks/>
          </p:cNvSpPr>
          <p:nvPr/>
        </p:nvSpPr>
        <p:spPr>
          <a:xfrm>
            <a:off x="1315616" y="1168582"/>
            <a:ext cx="6690050" cy="241322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SG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4BEC455B-3FF4-46C2-8447-F6FFB6859DFA}"/>
              </a:ext>
            </a:extLst>
          </p:cNvPr>
          <p:cNvSpPr txBox="1">
            <a:spLocks/>
          </p:cNvSpPr>
          <p:nvPr/>
        </p:nvSpPr>
        <p:spPr>
          <a:xfrm>
            <a:off x="4423205" y="1399624"/>
            <a:ext cx="7164922" cy="218218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accuracy for </a:t>
            </a:r>
            <a:r>
              <a:rPr lang="en-US" b="1" dirty="0"/>
              <a:t>decision tree</a:t>
            </a:r>
            <a:r>
              <a:rPr lang="en-US" dirty="0"/>
              <a:t> is the highest as it can classify all emotions much better than other two methods</a:t>
            </a:r>
          </a:p>
          <a:p>
            <a:r>
              <a:rPr lang="en-US" dirty="0"/>
              <a:t>The emotions that have greater precision are </a:t>
            </a:r>
            <a:r>
              <a:rPr lang="en-US" b="1" dirty="0"/>
              <a:t>happy</a:t>
            </a:r>
            <a:r>
              <a:rPr lang="en-US" dirty="0"/>
              <a:t> and </a:t>
            </a:r>
            <a:r>
              <a:rPr lang="en-US" b="1" dirty="0"/>
              <a:t>surprised</a:t>
            </a:r>
            <a:r>
              <a:rPr lang="en-US" dirty="0"/>
              <a:t> as those have bigger changes in the area of mouth to correctly classify</a:t>
            </a:r>
          </a:p>
          <a:p>
            <a:r>
              <a:rPr lang="en-US" dirty="0"/>
              <a:t>It could also be due the fact that there are more data for happy images</a:t>
            </a:r>
            <a:endParaRPr lang="en-SG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65A51731-6595-4965-8DA5-DA5607DFB39F}"/>
              </a:ext>
            </a:extLst>
          </p:cNvPr>
          <p:cNvSpPr txBox="1">
            <a:spLocks/>
          </p:cNvSpPr>
          <p:nvPr/>
        </p:nvSpPr>
        <p:spPr>
          <a:xfrm>
            <a:off x="0" y="4035657"/>
            <a:ext cx="4937733" cy="189155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SG" sz="2200" dirty="0"/>
              <a:t>0 – angry</a:t>
            </a:r>
          </a:p>
          <a:p>
            <a:pPr lvl="1"/>
            <a:r>
              <a:rPr lang="en-SG" sz="2200" dirty="0"/>
              <a:t>1 – disgusted</a:t>
            </a:r>
          </a:p>
          <a:p>
            <a:pPr lvl="1"/>
            <a:r>
              <a:rPr lang="en-SG" sz="2200" dirty="0"/>
              <a:t>2 – fearful</a:t>
            </a:r>
          </a:p>
          <a:p>
            <a:pPr lvl="1"/>
            <a:r>
              <a:rPr lang="en-SG" sz="2200" dirty="0"/>
              <a:t>3 – happy </a:t>
            </a:r>
          </a:p>
          <a:p>
            <a:pPr lvl="1"/>
            <a:r>
              <a:rPr lang="en-SG" sz="2200" dirty="0"/>
              <a:t>4 – neutral</a:t>
            </a:r>
          </a:p>
          <a:p>
            <a:pPr lvl="1"/>
            <a:r>
              <a:rPr lang="en-SG" sz="2200" dirty="0"/>
              <a:t>5 – sad</a:t>
            </a:r>
          </a:p>
          <a:p>
            <a:pPr lvl="1"/>
            <a:r>
              <a:rPr lang="en-SG" sz="2200" dirty="0"/>
              <a:t>6 - surprised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54320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DD565-7AF8-45D3-A2E9-C3CA67DE2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3" y="609600"/>
            <a:ext cx="3108960" cy="2362610"/>
          </a:xfrm>
        </p:spPr>
        <p:txBody>
          <a:bodyPr>
            <a:normAutofit/>
          </a:bodyPr>
          <a:lstStyle/>
          <a:p>
            <a:pPr algn="r"/>
            <a:r>
              <a:rPr lang="en-US" sz="2800" dirty="0"/>
              <a:t>Linear Classifier Approach</a:t>
            </a:r>
            <a:endParaRPr lang="en-SG" sz="2800" dirty="0"/>
          </a:p>
        </p:txBody>
      </p:sp>
      <p:pic>
        <p:nvPicPr>
          <p:cNvPr id="11" name="Content Placeholder 10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7D8854BF-FD74-4B99-9F68-53AA6179E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042" y="4002831"/>
            <a:ext cx="2962608" cy="2090059"/>
          </a:xfr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6F7BBF-0019-40B1-AE4B-545514C80C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41" y="3996064"/>
            <a:ext cx="3185538" cy="2090059"/>
          </a:xfrm>
          <a:prstGeom prst="rect">
            <a:avLst/>
          </a:prstGeom>
        </p:spPr>
      </p:pic>
      <p:pic>
        <p:nvPicPr>
          <p:cNvPr id="17" name="Picture 1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3E724D1C-DB78-4D68-889A-974B0889B9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413" y="4002833"/>
            <a:ext cx="3160226" cy="2090058"/>
          </a:xfrm>
          <a:prstGeom prst="rect">
            <a:avLst/>
          </a:prstGeom>
        </p:spPr>
      </p:pic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8A83234F-038E-4851-BBF7-46F6B0E0C03B}"/>
              </a:ext>
            </a:extLst>
          </p:cNvPr>
          <p:cNvSpPr txBox="1">
            <a:spLocks/>
          </p:cNvSpPr>
          <p:nvPr/>
        </p:nvSpPr>
        <p:spPr>
          <a:xfrm>
            <a:off x="1315616" y="1168582"/>
            <a:ext cx="6690050" cy="241322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SG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4BEC455B-3FF4-46C2-8447-F6FFB6859DFA}"/>
              </a:ext>
            </a:extLst>
          </p:cNvPr>
          <p:cNvSpPr txBox="1">
            <a:spLocks/>
          </p:cNvSpPr>
          <p:nvPr/>
        </p:nvSpPr>
        <p:spPr>
          <a:xfrm>
            <a:off x="4423205" y="1399624"/>
            <a:ext cx="7164922" cy="218218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f1 score for all these linear classifiers aren’t great and have low chance of predicting emotions</a:t>
            </a:r>
          </a:p>
          <a:p>
            <a:r>
              <a:rPr lang="en-US" dirty="0"/>
              <a:t>Slightly higher chance than randomly picking (14%)</a:t>
            </a:r>
          </a:p>
          <a:p>
            <a:r>
              <a:rPr lang="en-US" dirty="0"/>
              <a:t>Tweaking the calculation of facial features may have slight increase in accuracy but I wanted to move on to non-linear classification CNN </a:t>
            </a:r>
            <a:endParaRPr lang="en-SG" dirty="0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65A51731-6595-4965-8DA5-DA5607DFB39F}"/>
              </a:ext>
            </a:extLst>
          </p:cNvPr>
          <p:cNvSpPr txBox="1">
            <a:spLocks/>
          </p:cNvSpPr>
          <p:nvPr/>
        </p:nvSpPr>
        <p:spPr>
          <a:xfrm>
            <a:off x="0" y="4035657"/>
            <a:ext cx="4937733" cy="189155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SG" sz="2200" dirty="0"/>
              <a:t>0 – angry</a:t>
            </a:r>
          </a:p>
          <a:p>
            <a:pPr lvl="1"/>
            <a:r>
              <a:rPr lang="en-SG" sz="2200" dirty="0"/>
              <a:t>1 – disgusted</a:t>
            </a:r>
          </a:p>
          <a:p>
            <a:pPr lvl="1"/>
            <a:r>
              <a:rPr lang="en-SG" sz="2200" dirty="0"/>
              <a:t>2 – fearful</a:t>
            </a:r>
          </a:p>
          <a:p>
            <a:pPr lvl="1"/>
            <a:r>
              <a:rPr lang="en-SG" sz="2200" dirty="0"/>
              <a:t>3 – happy </a:t>
            </a:r>
          </a:p>
          <a:p>
            <a:pPr lvl="1"/>
            <a:r>
              <a:rPr lang="en-SG" sz="2200" dirty="0"/>
              <a:t>4 – neutral</a:t>
            </a:r>
          </a:p>
          <a:p>
            <a:pPr lvl="1"/>
            <a:r>
              <a:rPr lang="en-SG" sz="2200" dirty="0"/>
              <a:t>5 – sad</a:t>
            </a:r>
          </a:p>
          <a:p>
            <a:pPr lvl="1"/>
            <a:r>
              <a:rPr lang="en-SG" sz="2200" dirty="0"/>
              <a:t>6 - surprised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675460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9CFC4-B1A4-47F5-A9BC-5EED34FFD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Classifier Approach - Code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4D64A-04C0-4581-A661-4A28C15FD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data between train and test and normalized 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SG" dirty="0"/>
              <a:t>KNN, Decision Tree and Random Forest implementation and training all done using </a:t>
            </a:r>
            <a:r>
              <a:rPr lang="en-SG" dirty="0" err="1"/>
              <a:t>sklearn</a:t>
            </a:r>
            <a:r>
              <a:rPr lang="en-SG" dirty="0"/>
              <a:t> for easy testing</a:t>
            </a:r>
          </a:p>
        </p:txBody>
      </p:sp>
      <p:pic>
        <p:nvPicPr>
          <p:cNvPr id="6" name="Picture 5" descr="A picture containing bird&#10;&#10;Description automatically generated">
            <a:extLst>
              <a:ext uri="{FF2B5EF4-FFF2-40B4-BE49-F238E27FC236}">
                <a16:creationId xmlns:a16="http://schemas.microsoft.com/office/drawing/2014/main" id="{42F5E089-DA7E-447E-A4A6-843086C68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251" y="2357706"/>
            <a:ext cx="7719509" cy="123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3618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583</Words>
  <Application>Microsoft Office PowerPoint</Application>
  <PresentationFormat>Widescreen</PresentationFormat>
  <Paragraphs>89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Calisto MT</vt:lpstr>
      <vt:lpstr>Wingdings 2</vt:lpstr>
      <vt:lpstr>Slate</vt:lpstr>
      <vt:lpstr>Facial Emotion Recognition</vt:lpstr>
      <vt:lpstr>Classifier</vt:lpstr>
      <vt:lpstr>Two approaches  Linear vs Non-linear</vt:lpstr>
      <vt:lpstr>Linear Classifier Approach</vt:lpstr>
      <vt:lpstr>Linear Classifier Approach - Code</vt:lpstr>
      <vt:lpstr>Linear Classifier Approach</vt:lpstr>
      <vt:lpstr>Linear Classifier Approach</vt:lpstr>
      <vt:lpstr>Linear Classifier Approach</vt:lpstr>
      <vt:lpstr>Linear Classifier Approach - Code</vt:lpstr>
      <vt:lpstr>Convolution Neural Networks</vt:lpstr>
      <vt:lpstr>Non-linear Classifier Approach</vt:lpstr>
      <vt:lpstr>Non-linear Classifier Approach</vt:lpstr>
      <vt:lpstr>Detection</vt:lpstr>
      <vt:lpstr>Examples</vt:lpstr>
      <vt:lpstr>Examples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Emotion Recognition</dc:title>
  <dc:creator>Yik Siong CHAN</dc:creator>
  <cp:lastModifiedBy>Chan Yik Siong</cp:lastModifiedBy>
  <cp:revision>9</cp:revision>
  <dcterms:created xsi:type="dcterms:W3CDTF">2020-08-06T13:46:37Z</dcterms:created>
  <dcterms:modified xsi:type="dcterms:W3CDTF">2020-08-06T15:33:37Z</dcterms:modified>
</cp:coreProperties>
</file>